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9316F-FD75-4535-9B3E-EC7D9AF949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58DDC-0D0A-476E-A737-B68A935B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310-DABA-3F80-843A-A56BD422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FEF21-2E1A-1548-A291-5CEB8F6A8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E949-299A-9CEC-C277-3DD776F7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533F9-91FA-F368-2867-6C0ED30D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B8BC-F7E1-A3EE-561C-9636AA49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3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A34B-E7EF-CAA8-24B2-2A503479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7ABE-1A76-B38F-C688-7F7368B1B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1A1F3-7347-7A99-1AE3-DACF8A0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A597A-7207-B84B-4451-641E3B5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FC81-3E26-7D49-1DAC-968289AF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9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F88EC-8263-3BE9-DBDD-A53891A81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26D2C-B91B-7506-6A64-F57A4BD93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2345B-9756-C280-AEB6-9C4F3C9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28E5-AF0E-8CE4-EEF2-373A8D56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3C25-6E11-FCD4-285E-7A755A4D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2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D2E1-6E72-195B-0DAC-93B5AC08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23E9-D730-CF85-9888-C020F1AA4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6FB3-8F79-E8B4-D005-5DE55B7C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6195-3A55-86C5-1A23-6A724811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E0488-E44A-2DF0-D283-6EDF8124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5442-BA9D-1F0B-AA45-5AFBF979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7F9E0-7638-29EE-D8B6-F4B15A7B4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80F8D-0075-5649-1BAF-2DC96DD5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5AF5-B482-A982-6CFB-EC9E0EC3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931A5-81F1-69B2-491E-B9FB15F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0B66-2665-41A4-1700-0EBF5D73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3A73-920D-D2B9-F54E-257DD5187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EB813-1F78-395C-B28F-F9850918C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C4013-4068-B6A4-D1EE-5991F953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F439B-6E4C-C0E4-882C-34652BC3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1ADF7-D77D-10BF-E7B6-1024F117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0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51F-F6E8-BA0D-AAF4-5CB9CA44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1EA9D-04CD-04C4-C8DD-36F058853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7A25C-10A6-279D-FB63-7AA3EFFAC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41EE3-0B05-4972-A624-B81BBAB0B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F3020-85B2-74F2-8024-5971EBC01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3E61B-5F70-7D11-AFAE-C9EC5FD3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205A6-5A2E-71C6-666F-CCF5E116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69C43-5F13-DB62-39DA-5D8082D5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F8D6-9629-ECED-9544-8E6F4B1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86CC4-3C76-4333-85FC-19E3EA96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83184-61B8-86A9-0EB9-E7D0AFA2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57B5-A868-09EE-3BDD-11B683F1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0EC2E-9E76-1C05-2893-A9F50EE0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ACC4E-F8BE-2EA4-8BA4-E8C7E3AC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3D870-67C5-7DE9-9478-0B7B9AFD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5DE2-6A2F-5818-1439-96E46E58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997D-9FDF-F450-14D0-9DCBC207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97145-E679-98F0-2399-3628AC0E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982AF-AC0B-B1BF-EDE1-DB62F49E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AF55D-50E4-CCD9-2A76-575B453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518F7-6E83-A615-24E4-8AA97DB5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7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CAFE-233C-F3AD-F3AC-3A588810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E3695-CDF5-074F-7F12-F598745A4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C17E6-943D-9F05-CA26-8D5CCD680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E0295-1661-0DF0-C0B8-22521CC5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D0D03-C11C-0E5F-607B-7E636276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44865-23C9-60FE-461D-E8F88594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0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A6C45-4DB5-CDA4-4F60-EAA1B1FF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DA289-D386-6B74-C749-3586D937F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F261-B539-24D6-7F6E-8AEEFE14E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F837-4D70-4435-ABE2-369D4C9CBFB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CDEE9-60F7-B74D-EBEF-0B61AEA8D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3C27-960D-3FC1-0C6E-EC498168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E75B1-7F27-4E54-BA7C-C5789B7EF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EF475-5B11-FC3F-D712-7BDC1AC17987}"/>
              </a:ext>
            </a:extLst>
          </p:cNvPr>
          <p:cNvGrpSpPr/>
          <p:nvPr/>
        </p:nvGrpSpPr>
        <p:grpSpPr>
          <a:xfrm>
            <a:off x="17283971" y="5341256"/>
            <a:ext cx="2249409" cy="601255"/>
            <a:chOff x="1650925" y="-34081"/>
            <a:chExt cx="9860355" cy="69261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083845-8D12-DB56-56FE-F4D9DC4EBB01}"/>
                </a:ext>
              </a:extLst>
            </p:cNvPr>
            <p:cNvGrpSpPr/>
            <p:nvPr/>
          </p:nvGrpSpPr>
          <p:grpSpPr>
            <a:xfrm>
              <a:off x="1650925" y="-34081"/>
              <a:ext cx="9860355" cy="6926162"/>
              <a:chOff x="1650925" y="-34081"/>
              <a:chExt cx="9860355" cy="69261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F07BFF2-C3F0-2173-3650-238F7C47C116}"/>
                  </a:ext>
                </a:extLst>
              </p:cNvPr>
              <p:cNvGrpSpPr/>
              <p:nvPr/>
            </p:nvGrpSpPr>
            <p:grpSpPr>
              <a:xfrm>
                <a:off x="4241694" y="-34081"/>
                <a:ext cx="3505413" cy="6926162"/>
                <a:chOff x="-4572212" y="-18729123"/>
                <a:chExt cx="21336425" cy="44316246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-4572212" y="-18729123"/>
                    <a:ext cx="21336425" cy="44316246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799678" cy="601255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2429731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6203667" d="1000000"/>
                          <am3d:preTrans dx="-16060" dy="-17999933" dz="-47529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643362" ay="92457" az="10795786"/>
                          <am3d:postTrans dx="0" dy="0" dz="0"/>
                        </am3d:trans>
                        <am3d:raster rName="Office3DRenderer" rVer="16.0.8326">
                          <am3d:blip r:embed="rId3"/>
                        </am3d:raster>
                        <am3d:objViewport viewportSz="695887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7874994" y="5341256"/>
                      <a:ext cx="799678" cy="601255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FF025D14-4D41-FDB6-1E8D-C455C9AF7F2B}"/>
                    </a:ext>
                  </a:extLst>
                </p:cNvPr>
                <p:cNvSpPr/>
                <p:nvPr/>
              </p:nvSpPr>
              <p:spPr>
                <a:xfrm>
                  <a:off x="-3284934" y="-17729142"/>
                  <a:ext cx="18963860" cy="41625078"/>
                </a:xfrm>
                <a:prstGeom prst="flowChartAlternateProcess">
                  <a:avLst/>
                </a:prstGeom>
                <a:gradFill flip="none" rotWithShape="1">
                  <a:gsLst>
                    <a:gs pos="20160">
                      <a:srgbClr val="D65B7E">
                        <a:alpha val="42000"/>
                      </a:srgbClr>
                    </a:gs>
                    <a:gs pos="73948">
                      <a:srgbClr val="BF4DB3"/>
                    </a:gs>
                    <a:gs pos="0">
                      <a:schemeClr val="bg1"/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178EB68-91CE-64DD-13CC-1A9D0BDFBB3A}"/>
                    </a:ext>
                  </a:extLst>
                </p:cNvPr>
                <p:cNvSpPr/>
                <p:nvPr/>
              </p:nvSpPr>
              <p:spPr>
                <a:xfrm>
                  <a:off x="3708534" y="-17037935"/>
                  <a:ext cx="4774932" cy="12192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B7D62A-6231-3054-2776-5A0D4B308AF1}"/>
                  </a:ext>
                </a:extLst>
              </p:cNvPr>
              <p:cNvSpPr txBox="1"/>
              <p:nvPr/>
            </p:nvSpPr>
            <p:spPr>
              <a:xfrm>
                <a:off x="1650925" y="1993288"/>
                <a:ext cx="986035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b="1" kern="1200" dirty="0">
                    <a:gradFill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</a:gradFill>
                    <a:effectLst/>
                    <a:latin typeface="Aptos" panose="020B0004020202020204" pitchFamily="34" charset="0"/>
                  </a:rPr>
                  <a:t>From Premium to Practical</a:t>
                </a:r>
                <a:br>
                  <a:rPr lang="en-US" sz="6000" dirty="0">
                    <a:effectLst/>
                  </a:rPr>
                </a:br>
                <a:endParaRPr lang="en-US" sz="6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41CEF-053E-2C15-B051-5DC629C8D6BE}"/>
                  </a:ext>
                </a:extLst>
              </p:cNvPr>
              <p:cNvSpPr txBox="1"/>
              <p:nvPr/>
            </p:nvSpPr>
            <p:spPr>
              <a:xfrm>
                <a:off x="3199897" y="3670670"/>
                <a:ext cx="7518900" cy="1203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spc="300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Apple Slashes iPhone Prices in China</a:t>
                </a:r>
                <a:endParaRPr lang="en-US" sz="2800" spc="300" dirty="0"/>
              </a:p>
            </p:txBody>
          </p:sp>
        </p:grp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772" y="3153249"/>
              <a:ext cx="533256" cy="551502"/>
            </a:xfrm>
            <a:prstGeom prst="rect">
              <a:avLst/>
            </a:prstGeom>
            <a:noFill/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DE41DFD-382E-A88B-1CB1-2EB7002FC0E1}"/>
              </a:ext>
            </a:extLst>
          </p:cNvPr>
          <p:cNvSpPr/>
          <p:nvPr/>
        </p:nvSpPr>
        <p:spPr>
          <a:xfrm>
            <a:off x="-148444" y="4066129"/>
            <a:ext cx="12696825" cy="33337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>
              <a:off x="-3217848" y="-5186461"/>
              <a:ext cx="12512948" cy="26014507"/>
            </p:xfrm>
            <a:graphic>
              <a:graphicData uri="http://schemas.microsoft.com/office/drawing/2017/model3d">
                <am3d:model3d r:embed="rId6">
                  <am3d:spPr>
                    <a:xfrm rot="3302734">
                      <a:off x="0" y="0"/>
                      <a:ext cx="12512948" cy="26014507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4879072" ay="-2771588" az="46828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9238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302734">
                <a:off x="-3217848" y="-5186461"/>
                <a:ext cx="12512948" cy="26014507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FF7616A-A46A-FF0B-CC54-B78A9BB925F5}"/>
              </a:ext>
            </a:extLst>
          </p:cNvPr>
          <p:cNvGrpSpPr/>
          <p:nvPr/>
        </p:nvGrpSpPr>
        <p:grpSpPr>
          <a:xfrm>
            <a:off x="875088" y="662020"/>
            <a:ext cx="10058401" cy="1252459"/>
            <a:chOff x="875088" y="662020"/>
            <a:chExt cx="10058401" cy="12524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4D1A28-9D53-257D-C856-BB5442290FA9}"/>
                </a:ext>
              </a:extLst>
            </p:cNvPr>
            <p:cNvSpPr txBox="1"/>
            <p:nvPr/>
          </p:nvSpPr>
          <p:spPr>
            <a:xfrm>
              <a:off x="875088" y="662020"/>
              <a:ext cx="10058401" cy="1252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Apple’s Pricing Strategy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–</a:t>
              </a:r>
              <a:r>
                <a:rPr lang="en-US" sz="28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Premium</a:t>
              </a:r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/</a:t>
              </a:r>
              <a:r>
                <a:rPr lang="en-US" sz="28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Skimming</a:t>
              </a:r>
              <a:r>
                <a:rPr lang="en-US" sz="32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</a:t>
              </a:r>
              <a:r>
                <a:rPr lang="en-US" sz="2800" b="1" spc="300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Strategy</a:t>
              </a:r>
              <a:endParaRPr lang="en-US" sz="2800" spc="300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1E8C23-4D56-CEA2-0FFD-2AD9F8CBF1AE}"/>
                </a:ext>
              </a:extLst>
            </p:cNvPr>
            <p:cNvCxnSpPr>
              <a:cxnSpLocks/>
            </p:cNvCxnSpPr>
            <p:nvPr/>
          </p:nvCxnSpPr>
          <p:spPr>
            <a:xfrm>
              <a:off x="1287540" y="1288249"/>
              <a:ext cx="4206240" cy="0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FDD43BE-0D8C-1B52-BE05-1FAE59377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28" y="2146586"/>
            <a:ext cx="7595203" cy="4413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663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02A795B-FD9F-6A56-D5CD-FF88DA3A364D}"/>
              </a:ext>
            </a:extLst>
          </p:cNvPr>
          <p:cNvSpPr/>
          <p:nvPr/>
        </p:nvSpPr>
        <p:spPr>
          <a:xfrm>
            <a:off x="-409574" y="4605747"/>
            <a:ext cx="12782550" cy="2791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EF475-5B11-FC3F-D712-7BDC1AC17987}"/>
              </a:ext>
            </a:extLst>
          </p:cNvPr>
          <p:cNvGrpSpPr/>
          <p:nvPr/>
        </p:nvGrpSpPr>
        <p:grpSpPr>
          <a:xfrm>
            <a:off x="18186399" y="5153232"/>
            <a:ext cx="1346981" cy="789280"/>
            <a:chOff x="1650925" y="-34081"/>
            <a:chExt cx="9860355" cy="69261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083845-8D12-DB56-56FE-F4D9DC4EBB01}"/>
                </a:ext>
              </a:extLst>
            </p:cNvPr>
            <p:cNvGrpSpPr/>
            <p:nvPr/>
          </p:nvGrpSpPr>
          <p:grpSpPr>
            <a:xfrm>
              <a:off x="1650925" y="-34081"/>
              <a:ext cx="9860355" cy="6926162"/>
              <a:chOff x="1650925" y="-34081"/>
              <a:chExt cx="9860355" cy="69261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F07BFF2-C3F0-2173-3650-238F7C47C116}"/>
                  </a:ext>
                </a:extLst>
              </p:cNvPr>
              <p:cNvGrpSpPr/>
              <p:nvPr/>
            </p:nvGrpSpPr>
            <p:grpSpPr>
              <a:xfrm>
                <a:off x="4241694" y="-34081"/>
                <a:ext cx="3505413" cy="6926162"/>
                <a:chOff x="-4572212" y="-18729123"/>
                <a:chExt cx="21336425" cy="44316246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-4572212" y="-18729123"/>
                    <a:ext cx="21336425" cy="44316246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478860" cy="78928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52429731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6203667" d="1000000"/>
                          <am3d:preTrans dx="-16060" dy="-17999933" dz="-47529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643362" ay="92457" az="10795786"/>
                          <am3d:postTrans dx="0" dy="0" dz="0"/>
                        </am3d:trans>
                        <am3d:raster rName="Office3DRenderer" rVer="16.0.8326">
                          <am3d:blip r:embed="rId3"/>
                        </am3d:raster>
                        <am3d:objViewport viewportSz="913505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70E3BDE8-1D87-BD5A-54B9-9ACCF49C5D9B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8540313" y="5153232"/>
                      <a:ext cx="478860" cy="7892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7" name="Flowchart: Alternate Process 6">
                  <a:extLst>
                    <a:ext uri="{FF2B5EF4-FFF2-40B4-BE49-F238E27FC236}">
                      <a16:creationId xmlns:a16="http://schemas.microsoft.com/office/drawing/2014/main" id="{FF025D14-4D41-FDB6-1E8D-C455C9AF7F2B}"/>
                    </a:ext>
                  </a:extLst>
                </p:cNvPr>
                <p:cNvSpPr/>
                <p:nvPr/>
              </p:nvSpPr>
              <p:spPr>
                <a:xfrm>
                  <a:off x="-3284934" y="-17729142"/>
                  <a:ext cx="18963860" cy="41625078"/>
                </a:xfrm>
                <a:prstGeom prst="flowChartAlternateProcess">
                  <a:avLst/>
                </a:prstGeom>
                <a:gradFill flip="none" rotWithShape="1">
                  <a:gsLst>
                    <a:gs pos="20160">
                      <a:srgbClr val="D65B7E">
                        <a:alpha val="42000"/>
                      </a:srgbClr>
                    </a:gs>
                    <a:gs pos="73948">
                      <a:srgbClr val="BF4DB3"/>
                    </a:gs>
                    <a:gs pos="0">
                      <a:schemeClr val="bg1"/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bg2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178EB68-91CE-64DD-13CC-1A9D0BDFBB3A}"/>
                    </a:ext>
                  </a:extLst>
                </p:cNvPr>
                <p:cNvSpPr/>
                <p:nvPr/>
              </p:nvSpPr>
              <p:spPr>
                <a:xfrm>
                  <a:off x="3708534" y="-17037935"/>
                  <a:ext cx="4774932" cy="12192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B7D62A-6231-3054-2776-5A0D4B308AF1}"/>
                  </a:ext>
                </a:extLst>
              </p:cNvPr>
              <p:cNvSpPr txBox="1"/>
              <p:nvPr/>
            </p:nvSpPr>
            <p:spPr>
              <a:xfrm>
                <a:off x="1650925" y="1993288"/>
                <a:ext cx="986035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0" b="1" kern="1200" dirty="0">
                    <a:gradFill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</a:gradFill>
                    <a:effectLst/>
                    <a:latin typeface="Aptos" panose="020B0004020202020204" pitchFamily="34" charset="0"/>
                  </a:rPr>
                  <a:t>From Premium to Practical</a:t>
                </a:r>
                <a:br>
                  <a:rPr lang="en-US" sz="6000" dirty="0">
                    <a:effectLst/>
                  </a:rPr>
                </a:br>
                <a:endParaRPr lang="en-US" sz="6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41CEF-053E-2C15-B051-5DC629C8D6BE}"/>
                  </a:ext>
                </a:extLst>
              </p:cNvPr>
              <p:cNvSpPr txBox="1"/>
              <p:nvPr/>
            </p:nvSpPr>
            <p:spPr>
              <a:xfrm>
                <a:off x="3199897" y="3670670"/>
                <a:ext cx="7518900" cy="1203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spc="300" dirty="0">
                    <a:gradFill flip="none" rotWithShape="1">
                      <a:gsLst>
                        <a:gs pos="0">
                          <a:srgbClr val="9C43F7"/>
                        </a:gs>
                        <a:gs pos="92857">
                          <a:srgbClr val="E6616B"/>
                        </a:gs>
                        <a:gs pos="55000">
                          <a:srgbClr val="B74DBE"/>
                        </a:gs>
                        <a:gs pos="55889">
                          <a:srgbClr val="9C43F7"/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rPr>
                  <a:t>Apple Slashes iPhone Prices in China</a:t>
                </a:r>
                <a:endParaRPr lang="en-US" sz="2800" spc="300" dirty="0"/>
              </a:p>
            </p:txBody>
          </p:sp>
        </p:grpSp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D645E6F-E6C6-601C-D385-EA822A2A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772" y="3153249"/>
              <a:ext cx="533256" cy="551502"/>
            </a:xfrm>
            <a:prstGeom prst="rect">
              <a:avLst/>
            </a:prstGeom>
            <a:noFill/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4D1A28-9D53-257D-C856-BB5442290FA9}"/>
              </a:ext>
            </a:extLst>
          </p:cNvPr>
          <p:cNvSpPr txBox="1"/>
          <p:nvPr/>
        </p:nvSpPr>
        <p:spPr>
          <a:xfrm>
            <a:off x="-8977749" y="9412706"/>
            <a:ext cx="4064061" cy="42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spc="3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Apple’s Pricing Strategy – Premium/Skimming Strategy</a:t>
            </a:r>
            <a:endParaRPr lang="en-US" sz="4400" spc="3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302734" flipV="1">
              <a:off x="-14572978" y="14209581"/>
              <a:ext cx="1686230" cy="4777439"/>
            </p:xfrm>
            <a:graphic>
              <a:graphicData uri="http://schemas.microsoft.com/office/drawing/2017/model3d">
                <am3d:model3d r:embed="rId6">
                  <am3d:spPr>
                    <a:xfrm rot="3302734" flipV="1">
                      <a:off x="0" y="0"/>
                      <a:ext cx="1686230" cy="4777439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4879072" ay="-2771588" az="46828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600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40C9605-952F-6BBB-008C-38739DF24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302734" flipV="1">
                <a:off x="-14572978" y="14209581"/>
                <a:ext cx="1686230" cy="4777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CE7EEB8-5D54-C5D2-6CCE-65D07F0492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62123" y="-114725"/>
              <a:ext cx="6627765" cy="148934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627765" cy="14893426"/>
                    </a:xfrm>
                    <a:prstGeom prst="rect">
                      <a:avLst/>
                    </a:prstGeom>
                  </am3d:spPr>
                  <am3d:camera>
                    <am3d:pos x="0" y="0" z="53854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463" d="1000000"/>
                    <am3d:preTrans dx="-55363" dy="-8526707" dz="-5325632"/>
                    <am3d:scale>
                      <am3d:sx n="1000000" d="1000000"/>
                      <am3d:sy n="1000000" d="1000000"/>
                      <am3d:sz n="1000000" d="1000000"/>
                    </am3d:scale>
                    <am3d:rot ax="-706309" ay="58075" az="628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855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CE7EEB8-5D54-C5D2-6CCE-65D07F0492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2123" y="-114725"/>
                <a:ext cx="6627765" cy="1489342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680656-F734-75BB-D9AE-3530AAA2EB9C}"/>
              </a:ext>
            </a:extLst>
          </p:cNvPr>
          <p:cNvSpPr txBox="1"/>
          <p:nvPr/>
        </p:nvSpPr>
        <p:spPr>
          <a:xfrm>
            <a:off x="495300" y="734114"/>
            <a:ext cx="584040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Apple’s Pricing Strategy in China</a:t>
            </a:r>
          </a:p>
          <a:p>
            <a:endParaRPr lang="en-US" sz="1800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r>
              <a:rPr lang="en-US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rPr>
              <a:t>     Aggressive Price Cuts on select iPhone models</a:t>
            </a:r>
          </a:p>
          <a:p>
            <a:endParaRPr lang="en-US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b="1" dirty="0">
              <a:gradFill flip="none" rotWithShape="1">
                <a:gsLst>
                  <a:gs pos="0">
                    <a:srgbClr val="9C43F7"/>
                  </a:gs>
                  <a:gs pos="92857">
                    <a:srgbClr val="E6616B"/>
                  </a:gs>
                  <a:gs pos="55000">
                    <a:srgbClr val="B74DBE"/>
                  </a:gs>
                  <a:gs pos="55889">
                    <a:srgbClr val="9C43F7"/>
                  </a:gs>
                </a:gsLst>
                <a:path path="rect">
                  <a:fillToRect l="100000" t="100000"/>
                </a:path>
                <a:tileRect r="-100000" b="-100000"/>
              </a:gradFill>
            </a:endParaRPr>
          </a:p>
          <a:p>
            <a:endParaRPr lang="en-US" sz="18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9816DC-4FF8-C850-72AB-4A6726EFE999}"/>
              </a:ext>
            </a:extLst>
          </p:cNvPr>
          <p:cNvCxnSpPr>
            <a:cxnSpLocks/>
          </p:cNvCxnSpPr>
          <p:nvPr/>
        </p:nvCxnSpPr>
        <p:spPr>
          <a:xfrm>
            <a:off x="990599" y="1244600"/>
            <a:ext cx="46228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9CA3EB-D52E-4370-E0C3-5512BF605538}"/>
              </a:ext>
            </a:extLst>
          </p:cNvPr>
          <p:cNvGrpSpPr/>
          <p:nvPr/>
        </p:nvGrpSpPr>
        <p:grpSpPr>
          <a:xfrm>
            <a:off x="500804" y="2377023"/>
            <a:ext cx="5244407" cy="2776209"/>
            <a:chOff x="368992" y="2424941"/>
            <a:chExt cx="5244407" cy="27762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41343A-B799-389F-4D0E-AD66D138B689}"/>
                </a:ext>
              </a:extLst>
            </p:cNvPr>
            <p:cNvSpPr txBox="1"/>
            <p:nvPr/>
          </p:nvSpPr>
          <p:spPr>
            <a:xfrm>
              <a:off x="368992" y="2424941"/>
              <a:ext cx="5244407" cy="2776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Reasons for Discount Strategy</a:t>
              </a:r>
              <a:endParaRPr lang="en-US" b="1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- Weak economy: Price-sensitive consumers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- Promotional Period: “618” shopping festival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gradFill flip="none" rotWithShape="1">
                    <a:gsLst>
                      <a:gs pos="0">
                        <a:srgbClr val="9C43F7"/>
                      </a:gs>
                      <a:gs pos="92857">
                        <a:srgbClr val="E6616B"/>
                      </a:gs>
                      <a:gs pos="55000">
                        <a:srgbClr val="B74DBE"/>
                      </a:gs>
                      <a:gs pos="55889">
                        <a:srgbClr val="9C43F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rPr>
                <a:t>   - Local manufacturers: Huawei &amp; Xiaomi </a:t>
              </a:r>
            </a:p>
            <a:p>
              <a:pPr>
                <a:lnSpc>
                  <a:spcPct val="150000"/>
                </a:lnSpc>
              </a:pPr>
              <a:endParaRPr lang="en-US" sz="1800" dirty="0">
                <a:gradFill flip="none" rotWithShape="1">
                  <a:gsLst>
                    <a:gs pos="0">
                      <a:srgbClr val="9C43F7"/>
                    </a:gs>
                    <a:gs pos="92857">
                      <a:srgbClr val="E6616B"/>
                    </a:gs>
                    <a:gs pos="55000">
                      <a:srgbClr val="B74DBE"/>
                    </a:gs>
                    <a:gs pos="55889">
                      <a:srgbClr val="9C43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endParaRPr>
            </a:p>
            <a:p>
              <a:pPr>
                <a:lnSpc>
                  <a:spcPct val="150000"/>
                </a:lnSpc>
              </a:pPr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C5E578-AF3D-23EF-46DC-695B22EC79DE}"/>
                </a:ext>
              </a:extLst>
            </p:cNvPr>
            <p:cNvCxnSpPr>
              <a:cxnSpLocks/>
            </p:cNvCxnSpPr>
            <p:nvPr/>
          </p:nvCxnSpPr>
          <p:spPr>
            <a:xfrm>
              <a:off x="643466" y="3056467"/>
              <a:ext cx="4169833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30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81</Words>
  <Application>Microsoft Office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Humana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Swarnim Sunuwar</dc:creator>
  <cp:lastModifiedBy>Swarnim Sunuwar</cp:lastModifiedBy>
  <cp:revision>2</cp:revision>
  <dcterms:created xsi:type="dcterms:W3CDTF">2024-06-20T16:21:33Z</dcterms:created>
  <dcterms:modified xsi:type="dcterms:W3CDTF">2024-06-20T16:29:50Z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ca4496f-2520-4389-a258-325ed75de6ee_Enabled">
    <vt:lpwstr>true</vt:lpwstr>
  </property>
  <property fmtid="{D5CDD505-2E9C-101B-9397-08002B2CF9AE}" pid="3" name="MSIP_Label_dca4496f-2520-4389-a258-325ed75de6ee_SetDate">
    <vt:lpwstr>2024-06-20T16:24:27Z</vt:lpwstr>
  </property>
  <property fmtid="{D5CDD505-2E9C-101B-9397-08002B2CF9AE}" pid="4" name="MSIP_Label_dca4496f-2520-4389-a258-325ed75de6ee_Method">
    <vt:lpwstr>Standard</vt:lpwstr>
  </property>
  <property fmtid="{D5CDD505-2E9C-101B-9397-08002B2CF9AE}" pid="5" name="MSIP_Label_dca4496f-2520-4389-a258-325ed75de6ee_Name">
    <vt:lpwstr>INTERNAL</vt:lpwstr>
  </property>
  <property fmtid="{D5CDD505-2E9C-101B-9397-08002B2CF9AE}" pid="6" name="MSIP_Label_dca4496f-2520-4389-a258-325ed75de6ee_SiteId">
    <vt:lpwstr>2bef8bf1-03db-48c4-b5af-ed068273b9c8</vt:lpwstr>
  </property>
  <property fmtid="{D5CDD505-2E9C-101B-9397-08002B2CF9AE}" pid="7" name="MSIP_Label_dca4496f-2520-4389-a258-325ed75de6ee_ActionId">
    <vt:lpwstr>2577729c-9d55-4ebb-a643-f976432977f8</vt:lpwstr>
  </property>
  <property fmtid="{D5CDD505-2E9C-101B-9397-08002B2CF9AE}" pid="8" name="MSIP_Label_dca4496f-2520-4389-a258-325ed75de6ee_ContentBits">
    <vt:lpwstr>0</vt:lpwstr>
  </property>
</Properties>
</file>